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8"/>
  </p:notesMasterIdLst>
  <p:sldIdLst>
    <p:sldId id="439" r:id="rId5"/>
    <p:sldId id="440" r:id="rId6"/>
    <p:sldId id="44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9" d="100"/>
          <a:sy n="59" d="100"/>
        </p:scale>
        <p:origin x="964" y="52"/>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Annual Business Survey (ABS) 2023, UK Business Population Estimates 2024 and Bank staff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Investment figures are calculated from the ABS by subtracting total capital expenditure disposals from total capital expenditure.</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Finance and Investment Decisions Survey 2023, BVA BRDC SME Finance Monitor and Bank staff estimates.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This chart, while based on surveys and data as far as possible, is illustrative and aims to give the reader a sense of the importance of different financial services as businesses grow. Where data is drawn from the Bank of England Finance and Investment Decisions Survey, the sum of SMEs reporting that they have currently or previously used a financial service is shown. </a:t>
            </a:r>
            <a:r>
              <a:rPr lang="en-GB" sz="1800">
                <a:effectLst/>
                <a:latin typeface="Arial" panose="020B0604020202020204" pitchFamily="34" charset="0"/>
                <a:ea typeface="Calibri" panose="020F0502020204030204" pitchFamily="34" charset="0"/>
                <a:cs typeface="Calibri" panose="020F0502020204030204" pitchFamily="34" charset="0"/>
              </a:rPr>
              <a:t>Covid loans are not included in the bank loan series.</a:t>
            </a: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997349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2025</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Box B: The financing needs of high growth potential SMEs</a:t>
            </a:r>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SMEs account for a large share of UK businesses, employment, turnover and investment</a:t>
            </a:r>
          </a:p>
          <a:p>
            <a:r>
              <a:rPr lang="en-GB" sz="2400" dirty="0">
                <a:solidFill>
                  <a:srgbClr val="12273F"/>
                </a:solidFill>
                <a:latin typeface="Century Gothic" panose="020B0502020202020204" pitchFamily="34" charset="0"/>
                <a:ea typeface="+mj-ea"/>
                <a:cs typeface="+mj-cs"/>
              </a:rPr>
              <a:t>Share of the UK business population by count, employment, turnover and investment </a:t>
            </a:r>
            <a:r>
              <a:rPr lang="en-GB" sz="2400" baseline="30000" dirty="0">
                <a:solidFill>
                  <a:srgbClr val="12273F"/>
                </a:solidFill>
                <a:latin typeface="Century Gothic" panose="020B0502020202020204" pitchFamily="34" charset="0"/>
                <a:ea typeface="+mj-ea"/>
                <a:cs typeface="+mj-cs"/>
              </a:rPr>
              <a:t>(a)</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a:extLst>
              <a:ext uri="{FF2B5EF4-FFF2-40B4-BE49-F238E27FC236}">
                <a16:creationId xmlns:a16="http://schemas.microsoft.com/office/drawing/2014/main" id="{60A6E98E-B0A1-7D89-5636-88F928573A68}"/>
              </a:ext>
            </a:extLst>
          </p:cNvPr>
          <p:cNvPicPr>
            <a:picLocks noChangeAspect="1"/>
          </p:cNvPicPr>
          <p:nvPr/>
        </p:nvPicPr>
        <p:blipFill>
          <a:blip r:embed="rId3"/>
          <a:stretch>
            <a:fillRect/>
          </a:stretch>
        </p:blipFill>
        <p:spPr>
          <a:xfrm>
            <a:off x="2059150" y="2065372"/>
            <a:ext cx="8073700" cy="4519849"/>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958754" cy="236988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The fastest growing SMEs typically use more sophisticated sources of finance</a:t>
            </a:r>
          </a:p>
          <a:p>
            <a:r>
              <a:rPr lang="en-GB" sz="2400" dirty="0">
                <a:solidFill>
                  <a:srgbClr val="12273F"/>
                </a:solidFill>
                <a:latin typeface="Century Gothic" panose="020B0502020202020204" pitchFamily="34" charset="0"/>
                <a:ea typeface="+mj-ea"/>
                <a:cs typeface="+mj-cs"/>
              </a:rPr>
              <a:t>Illustrative diagram highlighting UK SMEs’ usage of different financial services</a:t>
            </a:r>
            <a:r>
              <a:rPr lang="en-GB" sz="2400" baseline="30000" dirty="0">
                <a:solidFill>
                  <a:srgbClr val="12273F"/>
                </a:solidFill>
                <a:latin typeface="Century Gothic" panose="020B0502020202020204" pitchFamily="34" charset="0"/>
                <a:ea typeface="+mj-ea"/>
                <a:cs typeface="+mj-cs"/>
              </a:rPr>
              <a:t> (a)</a:t>
            </a:r>
          </a:p>
          <a:p>
            <a:endParaRPr lang="en-GB" sz="2800" b="1" dirty="0">
              <a:solidFill>
                <a:srgbClr val="12273F"/>
              </a:solidFill>
              <a:latin typeface="Century Gothic" panose="020B0502020202020204" pitchFamily="34" charset="0"/>
              <a:ea typeface="+mj-ea"/>
              <a:cs typeface="+mj-cs"/>
            </a:endParaRPr>
          </a:p>
          <a:p>
            <a:endParaRPr lang="en-GB" sz="2400" baseline="30000" dirty="0">
              <a:solidFill>
                <a:srgbClr val="12273F"/>
              </a:solidFill>
              <a:latin typeface="Century Gothic" panose="020B0502020202020204" pitchFamily="34" charset="0"/>
              <a:ea typeface="+mj-ea"/>
              <a:cs typeface="+mj-cs"/>
            </a:endParaRPr>
          </a:p>
        </p:txBody>
      </p:sp>
      <p:pic>
        <p:nvPicPr>
          <p:cNvPr id="4" name="Picture 3">
            <a:extLst>
              <a:ext uri="{FF2B5EF4-FFF2-40B4-BE49-F238E27FC236}">
                <a16:creationId xmlns:a16="http://schemas.microsoft.com/office/drawing/2014/main" id="{2B4A6FCA-44D9-C99E-2AB9-ECEEDDD2B84D}"/>
              </a:ext>
            </a:extLst>
          </p:cNvPr>
          <p:cNvPicPr>
            <a:picLocks noChangeAspect="1"/>
          </p:cNvPicPr>
          <p:nvPr/>
        </p:nvPicPr>
        <p:blipFill>
          <a:blip r:embed="rId3"/>
          <a:stretch>
            <a:fillRect/>
          </a:stretch>
        </p:blipFill>
        <p:spPr>
          <a:xfrm>
            <a:off x="939671" y="2048134"/>
            <a:ext cx="10519826" cy="4590831"/>
          </a:xfrm>
          <a:prstGeom prst="rect">
            <a:avLst/>
          </a:prstGeom>
        </p:spPr>
      </p:pic>
    </p:spTree>
    <p:extLst>
      <p:ext uri="{BB962C8B-B14F-4D97-AF65-F5344CB8AC3E}">
        <p14:creationId xmlns:p14="http://schemas.microsoft.com/office/powerpoint/2010/main" val="2734714820"/>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23</TotalTime>
  <Words>231</Words>
  <Application>Microsoft Office PowerPoint</Application>
  <PresentationFormat>Widescreen</PresentationFormat>
  <Paragraphs>10</Paragraphs>
  <Slides>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MS Gothic</vt:lpstr>
      <vt:lpstr>Arial</vt:lpstr>
      <vt:lpstr>Calibri</vt:lpstr>
      <vt:lpstr>Century Gothic</vt:lpstr>
      <vt:lpstr>Bank LINKS Template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6</cp:revision>
  <dcterms:created xsi:type="dcterms:W3CDTF">2025-07-08T14:06:27Z</dcterms:created>
  <dcterms:modified xsi:type="dcterms:W3CDTF">2025-07-08T16:27:17Z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2025-07-08T14:09:39Z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f22b96da-fd17-4196-88c3-42f8113c1235</vt:lpwstr>
  </property>
  <property fmtid="{D5CDD505-2E9C-101B-9397-08002B2CF9AE}" pid="9" name="MSIP_Label_7020817f-35a1-46f5-8886-e0d7225f8c08_ContentBits">
    <vt:lpwstr>5</vt:lpwstr>
  </property>
</Properties>
</file>